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369" r:id="rId2"/>
    <p:sldId id="390" r:id="rId3"/>
    <p:sldId id="377" r:id="rId4"/>
    <p:sldId id="405" r:id="rId5"/>
    <p:sldId id="425" r:id="rId6"/>
    <p:sldId id="426" r:id="rId7"/>
    <p:sldId id="372" r:id="rId8"/>
    <p:sldId id="383" r:id="rId9"/>
    <p:sldId id="384" r:id="rId10"/>
    <p:sldId id="385" r:id="rId11"/>
    <p:sldId id="389" r:id="rId12"/>
    <p:sldId id="434" r:id="rId13"/>
    <p:sldId id="435" r:id="rId14"/>
    <p:sldId id="436" r:id="rId15"/>
    <p:sldId id="437" r:id="rId16"/>
    <p:sldId id="418" r:id="rId17"/>
    <p:sldId id="419" r:id="rId18"/>
    <p:sldId id="439" r:id="rId19"/>
    <p:sldId id="431" r:id="rId20"/>
    <p:sldId id="432" r:id="rId21"/>
    <p:sldId id="433" r:id="rId22"/>
    <p:sldId id="428" r:id="rId23"/>
    <p:sldId id="391" r:id="rId24"/>
    <p:sldId id="427" r:id="rId25"/>
    <p:sldId id="422" r:id="rId26"/>
    <p:sldId id="424" r:id="rId27"/>
    <p:sldId id="43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161"/>
    <a:srgbClr val="000166"/>
    <a:srgbClr val="1843B8"/>
    <a:srgbClr val="1D4AC9"/>
    <a:srgbClr val="0162AB"/>
    <a:srgbClr val="000066"/>
    <a:srgbClr val="920000"/>
    <a:srgbClr val="C00000"/>
    <a:srgbClr val="83AEE1"/>
    <a:srgbClr val="85A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4" autoAdjust="0"/>
    <p:restoredTop sz="84256"/>
  </p:normalViewPr>
  <p:slideViewPr>
    <p:cSldViewPr>
      <p:cViewPr varScale="1">
        <p:scale>
          <a:sx n="82" d="100"/>
          <a:sy n="82" d="100"/>
        </p:scale>
        <p:origin x="9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5C619-071B-4659-9CC7-6DC1478373F1}" type="datetimeFigureOut">
              <a:rPr lang="en-US" smtClean="0"/>
              <a:pPr/>
              <a:t>1/8/20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DE417-32BB-4490-A93E-2EA15CD3E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23 members currently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DE417-32BB-4490-A93E-2EA15CD3E0A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3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55D8-4335-4662-9EC5-557FC5B72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55D8-4335-4662-9EC5-557FC5B72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55D8-4335-4662-9EC5-557FC5B72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92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22437"/>
            <a:ext cx="7772400" cy="4297363"/>
          </a:xfrm>
        </p:spPr>
        <p:txBody>
          <a:bodyPr/>
          <a:lstStyle>
            <a:lvl1pPr marL="342900" indent="-342900">
              <a:spcBef>
                <a:spcPts val="1800"/>
              </a:spcBef>
              <a:buClr>
                <a:srgbClr val="920000"/>
              </a:buClr>
              <a:buSzPct val="100000"/>
              <a:buFont typeface="Wingdings" panose="05000000000000000000" pitchFamily="2" charset="2"/>
              <a:buChar char=""/>
              <a:defRPr sz="2400">
                <a:solidFill>
                  <a:srgbClr val="000066"/>
                </a:solidFill>
              </a:defRPr>
            </a:lvl1pPr>
            <a:lvl2pPr marL="742950" indent="-285750">
              <a:buClr>
                <a:srgbClr val="920000"/>
              </a:buClr>
              <a:buFont typeface="Arial" panose="020B0604020202020204" pitchFamily="34" charset="0"/>
              <a:buChar char="•"/>
              <a:defRPr sz="2000">
                <a:solidFill>
                  <a:srgbClr val="000066"/>
                </a:solidFill>
              </a:defRPr>
            </a:lvl2pPr>
            <a:lvl3pPr>
              <a:defRPr sz="2000">
                <a:solidFill>
                  <a:srgbClr val="000066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0" y="1417638"/>
            <a:ext cx="7772400" cy="30162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7" descr="blue-gradi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78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9" descr="PerelmanMedicine_logo_RB_s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296501"/>
            <a:ext cx="1380566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55D8-4335-4662-9EC5-557FC5B72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55D8-4335-4662-9EC5-557FC5B72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55D8-4335-4662-9EC5-557FC5B72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55D8-4335-4662-9EC5-557FC5B72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55D8-4335-4662-9EC5-557FC5B72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55D8-4335-4662-9EC5-557FC5B72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55D8-4335-4662-9EC5-557FC5B72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C55D8-4335-4662-9EC5-557FC5B72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.upenn.edu/flpd/academic-clinician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upenn.edu/fapd/docurepo/personal-statement-academic-clinician-and-academic-clinician-part-time.htm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.upenn.edu/flpd/metrics-for-promotion-(academic-clinician)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.upenn.edu/flpd/metrics-for-promotion-(academic-clinician)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0" y="531668"/>
            <a:ext cx="8337550" cy="2286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66"/>
                </a:solidFill>
              </a:rPr>
              <a:t>Strategies for Success on the</a:t>
            </a:r>
            <a:br>
              <a:rPr lang="en-US" sz="3600" dirty="0">
                <a:solidFill>
                  <a:srgbClr val="000066"/>
                </a:solidFill>
              </a:rPr>
            </a:br>
            <a:r>
              <a:rPr lang="en-US" sz="3600" dirty="0">
                <a:solidFill>
                  <a:srgbClr val="000066"/>
                </a:solidFill>
              </a:rPr>
              <a:t>Academic Clinician Track:</a:t>
            </a:r>
            <a:br>
              <a:rPr lang="en-US" sz="3600" dirty="0">
                <a:solidFill>
                  <a:srgbClr val="000066"/>
                </a:solidFill>
              </a:rPr>
            </a:br>
            <a:r>
              <a:rPr lang="en-US" sz="3600" dirty="0">
                <a:solidFill>
                  <a:srgbClr val="000066"/>
                </a:solidFill>
              </a:rPr>
              <a:t>Building Your Area of Concentration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53779"/>
            <a:ext cx="7924800" cy="25564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0066"/>
                </a:solidFill>
              </a:rPr>
              <a:t>James M. Callahan, MD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0066"/>
                </a:solidFill>
              </a:rPr>
              <a:t>Chair, Academic Clinician Advisory Committee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0066"/>
                </a:solidFill>
              </a:rPr>
              <a:t>to the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0066"/>
                </a:solidFill>
              </a:rPr>
              <a:t>Committee on Appointments and Promotion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0066"/>
                </a:solidFill>
              </a:rPr>
              <a:t>9 January 2020</a:t>
            </a:r>
            <a:endParaRPr lang="en-US" sz="2800" dirty="0">
              <a:solidFill>
                <a:srgbClr val="626262"/>
              </a:solidFill>
            </a:endParaRPr>
          </a:p>
          <a:p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2971800"/>
            <a:ext cx="7924800" cy="0"/>
          </a:xfrm>
          <a:prstGeom prst="line">
            <a:avLst/>
          </a:prstGeom>
          <a:ln w="44450"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62000" y="2895600"/>
            <a:ext cx="7924800" cy="1905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9" descr="PerelmanMedicine_logo_RB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635" y="5867400"/>
            <a:ext cx="215153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7" descr="blue-gradi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59DB1A-7534-4849-9FB6-7722E76014A5}"/>
              </a:ext>
            </a:extLst>
          </p:cNvPr>
          <p:cNvSpPr txBox="1"/>
          <p:nvPr/>
        </p:nvSpPr>
        <p:spPr>
          <a:xfrm>
            <a:off x="2286000" y="162336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QUESTIONS DURING SESSION? </a:t>
            </a:r>
            <a:r>
              <a:rPr lang="en-US" b="1" dirty="0" err="1"/>
              <a:t>staitano@upenn.edu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6109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DF61-AF8F-D447-906F-9A8BD42F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Concentration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C3CF9-E8E6-6A4D-8934-4DC57929E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22437"/>
            <a:ext cx="7772400" cy="4602163"/>
          </a:xfrm>
        </p:spPr>
        <p:txBody>
          <a:bodyPr>
            <a:normAutofit/>
          </a:bodyPr>
          <a:lstStyle/>
          <a:p>
            <a:r>
              <a:rPr lang="en-US" dirty="0"/>
              <a:t>What do you that really gets you excited</a:t>
            </a:r>
          </a:p>
          <a:p>
            <a:r>
              <a:rPr lang="en-US" dirty="0"/>
              <a:t>Compliments your clinical and teaching efforts</a:t>
            </a:r>
          </a:p>
          <a:p>
            <a:r>
              <a:rPr lang="en-US" dirty="0"/>
              <a:t>May be clinical or non – clinical</a:t>
            </a:r>
          </a:p>
          <a:p>
            <a:r>
              <a:rPr lang="en-US" dirty="0"/>
              <a:t>Discuss what you are interested in with your mentors and departmental/divisional leadership</a:t>
            </a:r>
          </a:p>
          <a:p>
            <a:r>
              <a:rPr lang="en-US" dirty="0"/>
              <a:t>Get involved, volunteer, do a good job</a:t>
            </a:r>
          </a:p>
          <a:p>
            <a:r>
              <a:rPr lang="en-US" dirty="0"/>
              <a:t>Look for and accept leadership roles</a:t>
            </a:r>
          </a:p>
          <a:p>
            <a:r>
              <a:rPr lang="en-US" dirty="0"/>
              <a:t>Enjoy it!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E5567-6D55-E643-9B38-243CA91862A9}"/>
              </a:ext>
            </a:extLst>
          </p:cNvPr>
          <p:cNvSpPr txBox="1"/>
          <p:nvPr/>
        </p:nvSpPr>
        <p:spPr>
          <a:xfrm>
            <a:off x="685800" y="6400800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QUESTIONS DURING SESSION? </a:t>
            </a:r>
            <a:r>
              <a:rPr lang="en-US" b="1" dirty="0" err="1"/>
              <a:t>staitano@upenn.edu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189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9B804-5D59-FF44-9CB5-C66463B4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Concentration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4FF67-6715-1042-AA26-7256423C3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70037"/>
            <a:ext cx="7772400" cy="4678363"/>
          </a:xfrm>
        </p:spPr>
        <p:txBody>
          <a:bodyPr>
            <a:normAutofit/>
          </a:bodyPr>
          <a:lstStyle/>
          <a:p>
            <a:r>
              <a:rPr lang="en-US" dirty="0"/>
              <a:t>Share your </a:t>
            </a:r>
            <a:r>
              <a:rPr lang="en-US" dirty="0">
                <a:solidFill>
                  <a:srgbClr val="000166"/>
                </a:solidFill>
              </a:rPr>
              <a:t>work</a:t>
            </a:r>
            <a:r>
              <a:rPr lang="en-US" dirty="0"/>
              <a:t> and your knowledge</a:t>
            </a:r>
          </a:p>
          <a:p>
            <a:r>
              <a:rPr lang="en-US" dirty="0"/>
              <a:t>Develop guidelines, curriculum, new models of care</a:t>
            </a:r>
          </a:p>
          <a:p>
            <a:r>
              <a:rPr lang="en-US" dirty="0"/>
              <a:t>Innovate</a:t>
            </a:r>
          </a:p>
          <a:p>
            <a:r>
              <a:rPr lang="en-US" dirty="0"/>
              <a:t>Speak and/or write</a:t>
            </a:r>
          </a:p>
          <a:p>
            <a:r>
              <a:rPr lang="en-US" dirty="0"/>
              <a:t>Contribute to research</a:t>
            </a:r>
          </a:p>
          <a:p>
            <a:r>
              <a:rPr lang="en-US" dirty="0"/>
              <a:t>Develop others’ skills</a:t>
            </a:r>
          </a:p>
          <a:p>
            <a:r>
              <a:rPr lang="en-US" dirty="0"/>
              <a:t>Leadership roles</a:t>
            </a:r>
          </a:p>
          <a:p>
            <a:r>
              <a:rPr lang="en-US" dirty="0"/>
              <a:t>Awards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9072D5-93F2-5E49-9E8E-1C3B292F1ADF}"/>
              </a:ext>
            </a:extLst>
          </p:cNvPr>
          <p:cNvSpPr txBox="1"/>
          <p:nvPr/>
        </p:nvSpPr>
        <p:spPr>
          <a:xfrm>
            <a:off x="685800" y="6400800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QUESTIONS DURING SESSION? </a:t>
            </a:r>
            <a:r>
              <a:rPr lang="en-US" b="1" dirty="0" err="1"/>
              <a:t>staitano@upenn.edu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7799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C03A-A072-8E4E-AE94-A5751DFA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an AOC (AOCs?)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3D9ED-DD57-DB4A-95CC-78A01E813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scan0001">
            <a:extLst>
              <a:ext uri="{FF2B5EF4-FFF2-40B4-BE49-F238E27FC236}">
                <a16:creationId xmlns:a16="http://schemas.microsoft.com/office/drawing/2014/main" id="{AA5C0D12-A476-8B42-8587-32B612CB8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5574" r="5243" b="6247"/>
          <a:stretch>
            <a:fillRect/>
          </a:stretch>
        </p:blipFill>
        <p:spPr bwMode="auto">
          <a:xfrm>
            <a:off x="838200" y="2067674"/>
            <a:ext cx="3276598" cy="235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callahanj\Pictures\Chris Sports Pictures\Chris playing field hockey.jpg">
            <a:extLst>
              <a:ext uri="{FF2B5EF4-FFF2-40B4-BE49-F238E27FC236}">
                <a16:creationId xmlns:a16="http://schemas.microsoft.com/office/drawing/2014/main" id="{B596CB84-D35C-4045-BF3B-4CAC20F2A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12340" r="15269" b="11776"/>
          <a:stretch/>
        </p:blipFill>
        <p:spPr bwMode="auto">
          <a:xfrm>
            <a:off x="838200" y="4424409"/>
            <a:ext cx="2175309" cy="1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Family Photo Highlights\Block.JPG">
            <a:extLst>
              <a:ext uri="{FF2B5EF4-FFF2-40B4-BE49-F238E27FC236}">
                <a16:creationId xmlns:a16="http://schemas.microsoft.com/office/drawing/2014/main" id="{7262B6B6-A21B-B146-B117-AB0CE5AA5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6643" y="3289051"/>
            <a:ext cx="1828800" cy="196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B0A6C9-D3D9-034E-AD8A-B03E53437187}"/>
              </a:ext>
            </a:extLst>
          </p:cNvPr>
          <p:cNvSpPr txBox="1"/>
          <p:nvPr/>
        </p:nvSpPr>
        <p:spPr>
          <a:xfrm>
            <a:off x="4778480" y="1914588"/>
            <a:ext cx="403860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161"/>
                </a:solidFill>
              </a:rPr>
              <a:t>Uniting passion and expertise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161"/>
                </a:solidFill>
              </a:rPr>
              <a:t>Looking for collaborators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161"/>
                </a:solidFill>
              </a:rPr>
              <a:t>Making a difference – locally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161"/>
                </a:solidFill>
              </a:rPr>
              <a:t>Saying yes to opportunities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161"/>
                </a:solidFill>
              </a:rPr>
              <a:t>Having fun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161"/>
                </a:solidFill>
              </a:rPr>
              <a:t>Broader contributions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FEA76-4D11-D947-BA25-0DCDFC10906E}"/>
              </a:ext>
            </a:extLst>
          </p:cNvPr>
          <p:cNvSpPr txBox="1"/>
          <p:nvPr/>
        </p:nvSpPr>
        <p:spPr>
          <a:xfrm>
            <a:off x="685800" y="6400800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QUESTIONS DURING SESSION? </a:t>
            </a:r>
            <a:r>
              <a:rPr lang="en-US" b="1" dirty="0" err="1"/>
              <a:t>staitano@upenn.edu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1259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E0DB3-0D26-FA4E-B785-5135E199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an AOC (AOCs?)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1CA70-E57B-8B4D-B697-0F1AAFA10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297363"/>
          </a:xfrm>
        </p:spPr>
        <p:txBody>
          <a:bodyPr>
            <a:normAutofit/>
          </a:bodyPr>
          <a:lstStyle/>
          <a:p>
            <a:r>
              <a:rPr lang="en-US" sz="2800" dirty="0"/>
              <a:t>Interest in education</a:t>
            </a:r>
          </a:p>
          <a:p>
            <a:r>
              <a:rPr lang="en-US" sz="2800" dirty="0"/>
              <a:t>Looking for opportunities to teach</a:t>
            </a:r>
          </a:p>
          <a:p>
            <a:r>
              <a:rPr lang="en-US" sz="2800" dirty="0"/>
              <a:t>Helping develop curriculum for a set of learners</a:t>
            </a:r>
          </a:p>
          <a:p>
            <a:r>
              <a:rPr lang="en-US" sz="2800" dirty="0"/>
              <a:t>Being asked to take on a role within your division, department of PSOM</a:t>
            </a:r>
          </a:p>
          <a:p>
            <a:r>
              <a:rPr lang="en-US" sz="2800" dirty="0"/>
              <a:t>Overtime, leadership role in education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E13EC-067F-8449-B8F9-27668C2AE3C5}"/>
              </a:ext>
            </a:extLst>
          </p:cNvPr>
          <p:cNvSpPr txBox="1"/>
          <p:nvPr/>
        </p:nvSpPr>
        <p:spPr>
          <a:xfrm>
            <a:off x="685800" y="6400800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QUESTIONS DURING SESSION? </a:t>
            </a:r>
            <a:r>
              <a:rPr lang="en-US" b="1" dirty="0" err="1"/>
              <a:t>staitano@upenn.edu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445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F5FC-D79E-AE4F-9486-606E942EE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AOCs for Recently Promoted 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95CCF-3170-D441-87F1-89E9D0305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8005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Out-of-OR Anesthesia</a:t>
            </a:r>
          </a:p>
          <a:p>
            <a:r>
              <a:rPr lang="en-US" dirty="0"/>
              <a:t>Clinical care and developing interdisciplinary standards of care for pediatric vascular malformations</a:t>
            </a:r>
          </a:p>
          <a:p>
            <a:r>
              <a:rPr lang="en-US" dirty="0"/>
              <a:t>Adolescent substance use evaluation and treatment</a:t>
            </a:r>
          </a:p>
          <a:p>
            <a:r>
              <a:rPr lang="en-US" dirty="0"/>
              <a:t>Specialized care for pediatric craniofacial abnormalities</a:t>
            </a:r>
          </a:p>
          <a:p>
            <a:r>
              <a:rPr lang="en-US" dirty="0"/>
              <a:t>Clinical care and program direction – lobular breast cancer and care of patients at high risk for breast cancer</a:t>
            </a:r>
          </a:p>
          <a:p>
            <a:r>
              <a:rPr lang="en-US" dirty="0"/>
              <a:t>Clinical care and program leadership – interstitial lung disease</a:t>
            </a:r>
          </a:p>
          <a:p>
            <a:r>
              <a:rPr lang="en-US" dirty="0"/>
              <a:t>Information technology for diagnosis and early warning in cardiology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D83B4-EFD4-6840-AF70-37FBE6AA04CB}"/>
              </a:ext>
            </a:extLst>
          </p:cNvPr>
          <p:cNvSpPr txBox="1"/>
          <p:nvPr/>
        </p:nvSpPr>
        <p:spPr>
          <a:xfrm>
            <a:off x="685800" y="6400800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QUESTIONS DURING SESSION? </a:t>
            </a:r>
            <a:r>
              <a:rPr lang="en-US" b="1" dirty="0" err="1"/>
              <a:t>staitano@upenn.edu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6981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F5FC-D79E-AE4F-9486-606E942EE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AOCs for Recently Promoted 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95CCF-3170-D441-87F1-89E9D0305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22437"/>
            <a:ext cx="77724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Residency Program Director – emphasis on increasing diversity and inclusion</a:t>
            </a:r>
          </a:p>
          <a:p>
            <a:r>
              <a:rPr lang="en-US" dirty="0"/>
              <a:t>Development of multidisciplinary airway management curriculum for trainees</a:t>
            </a:r>
          </a:p>
          <a:p>
            <a:r>
              <a:rPr lang="en-US" dirty="0"/>
              <a:t>Medical Informatics leadership</a:t>
            </a:r>
          </a:p>
          <a:p>
            <a:r>
              <a:rPr lang="en-US" dirty="0"/>
              <a:t>Critical Care Quality Improvement</a:t>
            </a:r>
          </a:p>
          <a:p>
            <a:r>
              <a:rPr lang="en-US" dirty="0"/>
              <a:t>Development of peer mentorship program</a:t>
            </a:r>
          </a:p>
          <a:p>
            <a:r>
              <a:rPr lang="en-US" dirty="0"/>
              <a:t>Enhancing physician communication skills</a:t>
            </a:r>
          </a:p>
          <a:p>
            <a:r>
              <a:rPr lang="en-US" dirty="0"/>
              <a:t>Medical Administration – CMO</a:t>
            </a:r>
          </a:p>
          <a:p>
            <a:r>
              <a:rPr lang="en-US" dirty="0"/>
              <a:t>Development of genomic diagnostics</a:t>
            </a:r>
          </a:p>
        </p:txBody>
      </p:sp>
    </p:spTree>
    <p:extLst>
      <p:ext uri="{BB962C8B-B14F-4D97-AF65-F5344CB8AC3E}">
        <p14:creationId xmlns:p14="http://schemas.microsoft.com/office/powerpoint/2010/main" val="768265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10A5-3015-FB4F-A51F-016EDF6B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Demonstrating Excellence in AOC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4FC62-083E-9B42-A431-13FF2D123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All ranks:</a:t>
            </a:r>
          </a:p>
          <a:p>
            <a:pPr lvl="1">
              <a:spcBef>
                <a:spcPts val="400"/>
              </a:spcBef>
            </a:pPr>
            <a:r>
              <a:rPr lang="en-US" sz="2800" dirty="0"/>
              <a:t>Invitations to share expertise through invited talks, book chapters, clinical reviews.</a:t>
            </a:r>
          </a:p>
          <a:p>
            <a:pPr lvl="1">
              <a:spcBef>
                <a:spcPts val="400"/>
              </a:spcBef>
            </a:pPr>
            <a:r>
              <a:rPr lang="en-US" sz="2800" dirty="0"/>
              <a:t>Leadership roles</a:t>
            </a:r>
          </a:p>
          <a:p>
            <a:pPr lvl="1">
              <a:spcBef>
                <a:spcPts val="400"/>
              </a:spcBef>
            </a:pPr>
            <a:r>
              <a:rPr lang="en-US" sz="2800" dirty="0"/>
              <a:t>Service on committees (local, Health System, regional and national)</a:t>
            </a:r>
          </a:p>
          <a:p>
            <a:pPr lvl="1">
              <a:spcBef>
                <a:spcPts val="400"/>
              </a:spcBef>
            </a:pPr>
            <a:r>
              <a:rPr lang="en-US" sz="2800" dirty="0"/>
              <a:t>Awards for teaching, mentoring or innovation</a:t>
            </a:r>
          </a:p>
          <a:p>
            <a:pPr lvl="1">
              <a:spcBef>
                <a:spcPts val="400"/>
              </a:spcBef>
            </a:pPr>
            <a:r>
              <a:rPr lang="en-US" sz="2800" dirty="0"/>
              <a:t>Engagement in clinical trials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1CAE5-2C1F-AD4F-B9CD-72B474CC3559}"/>
              </a:ext>
            </a:extLst>
          </p:cNvPr>
          <p:cNvSpPr txBox="1"/>
          <p:nvPr/>
        </p:nvSpPr>
        <p:spPr>
          <a:xfrm>
            <a:off x="685800" y="6400800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QUESTIONS DURING SESSION? </a:t>
            </a:r>
            <a:r>
              <a:rPr lang="en-US" b="1" dirty="0" err="1"/>
              <a:t>staitano@upenn.edu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4033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9D3E-C08F-4A41-8BBE-629A0BE6E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Excellence in Area of Concentration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59B85-C659-6E47-B368-55F10C6F3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15" y="1524000"/>
            <a:ext cx="8534400" cy="48307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2800" dirty="0"/>
              <a:t>Professor:</a:t>
            </a:r>
          </a:p>
          <a:p>
            <a:pPr lvl="1"/>
            <a:r>
              <a:rPr lang="en-US" sz="2800" dirty="0"/>
              <a:t>Development of innovative approaches to AOC including the application of technologies and/or models of delivery that influence that area beyond ones primary practice site </a:t>
            </a:r>
          </a:p>
          <a:p>
            <a:pPr lvl="1"/>
            <a:r>
              <a:rPr lang="en-US" sz="2800" dirty="0"/>
              <a:t>Educational leadership roles</a:t>
            </a:r>
          </a:p>
          <a:p>
            <a:pPr lvl="1"/>
            <a:r>
              <a:rPr lang="en-US" sz="2800" dirty="0"/>
              <a:t>Quality and Safety Leadership</a:t>
            </a:r>
          </a:p>
          <a:p>
            <a:pPr lvl="1"/>
            <a:r>
              <a:rPr lang="en-US" sz="2800" dirty="0"/>
              <a:t>Medical Informatics innovation or leadership</a:t>
            </a:r>
          </a:p>
          <a:p>
            <a:pPr lvl="1"/>
            <a:r>
              <a:rPr lang="en-US" sz="2800" dirty="0"/>
              <a:t>Awards for contributions and/or innovation</a:t>
            </a:r>
          </a:p>
          <a:p>
            <a:pPr lvl="1"/>
            <a:r>
              <a:rPr lang="en-US" sz="2800" dirty="0"/>
              <a:t>Contributions to scholarly products recognized as authoritative</a:t>
            </a:r>
          </a:p>
          <a:p>
            <a:pPr lvl="1"/>
            <a:r>
              <a:rPr lang="en-US" sz="2800" dirty="0"/>
              <a:t>Contributions to clinical research efforts or clinical trials</a:t>
            </a:r>
          </a:p>
          <a:p>
            <a:pPr lvl="1"/>
            <a:r>
              <a:rPr lang="en-US" sz="2800" dirty="0"/>
              <a:t>Leads faculty development in AOC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ED5F6-002D-1F4A-9F1D-307EFFCD899D}"/>
              </a:ext>
            </a:extLst>
          </p:cNvPr>
          <p:cNvSpPr txBox="1"/>
          <p:nvPr/>
        </p:nvSpPr>
        <p:spPr>
          <a:xfrm>
            <a:off x="685800" y="6400800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QUESTIONS DURING SESSION? </a:t>
            </a:r>
            <a:r>
              <a:rPr lang="en-US" b="1" dirty="0" err="1"/>
              <a:t>staitano@upenn.edu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0774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AEC94-9601-8E46-9206-5E16997AA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Documenting your AOC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FC7EF-F984-0245-B437-89D43ECB7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2973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Should be called out in Chair’s Summary Report beginning with 2</a:t>
            </a:r>
            <a:r>
              <a:rPr lang="en-US" sz="2800" baseline="30000" dirty="0"/>
              <a:t>nd</a:t>
            </a:r>
            <a:r>
              <a:rPr lang="en-US" sz="2800" dirty="0"/>
              <a:t> Reappointment as an Assistant Professor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At time of promotion should be called out in: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Personal Statement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Chair’s Letter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Important to try to be consistent across these documents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How you describe your AOC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Accomplishments that are described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1F357F-E8FA-1944-88F9-89895DE22F99}"/>
              </a:ext>
            </a:extLst>
          </p:cNvPr>
          <p:cNvSpPr txBox="1"/>
          <p:nvPr/>
        </p:nvSpPr>
        <p:spPr>
          <a:xfrm>
            <a:off x="685800" y="6400800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QUESTIONS DURING SESSION? </a:t>
            </a:r>
            <a:r>
              <a:rPr lang="en-US" b="1" dirty="0" err="1"/>
              <a:t>staitano@upenn.edu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070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3231F-D779-E241-A682-89B3D711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Peer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48788-82FE-3149-BB5B-E7667FAB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9831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Assessment of teaching, </a:t>
            </a:r>
            <a:r>
              <a:rPr lang="en-US" sz="2800" b="1" dirty="0"/>
              <a:t>AOC</a:t>
            </a:r>
            <a:r>
              <a:rPr lang="en-US" sz="2800" dirty="0"/>
              <a:t> and reputation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Candidate and department identify referees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Must be at the proposed rank candidate or above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Up to two (2) may be from non-faculty who are distinguished in their field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For promotion to Professor, three (3) must be from outside the candidate’s primary practice site (this is encouraged at all ranks)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Responses are solicited electronically, are confidential and not shared with candidate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207BAA-2652-764D-93AC-60B3EC0FA962}"/>
              </a:ext>
            </a:extLst>
          </p:cNvPr>
          <p:cNvSpPr txBox="1"/>
          <p:nvPr/>
        </p:nvSpPr>
        <p:spPr>
          <a:xfrm>
            <a:off x="685800" y="6400800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QUESTIONS DURING SESSION? </a:t>
            </a:r>
            <a:r>
              <a:rPr lang="en-US" b="1" dirty="0" err="1"/>
              <a:t>staitano@upenn.edu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693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D68A-0623-574D-8C13-781D971A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Academic Clinician Track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4E3DD-129E-2747-BB70-3933BCACA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1"/>
            <a:ext cx="77724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The major emphases of the Academic Clinician (AC) track are clinical care, quality and safety, and education, including leadership roles in these domains. Although research is not a required focus for this track, ACs may participate in, and in some circumstances lead, clinical trials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0" indent="0" algn="ctr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  <a:hlinkClick r:id="rId2"/>
              </a:rPr>
              <a:t>http://www.med.upenn.edu/flpd/academic-clinician.html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F1B70-C926-FC4B-A145-6885C2317771}"/>
              </a:ext>
            </a:extLst>
          </p:cNvPr>
          <p:cNvSpPr txBox="1"/>
          <p:nvPr/>
        </p:nvSpPr>
        <p:spPr>
          <a:xfrm>
            <a:off x="685800" y="6400800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QUESTIONS DURING SESSION? </a:t>
            </a:r>
            <a:r>
              <a:rPr lang="en-US" b="1" dirty="0" err="1"/>
              <a:t>staitano@upenn.edu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1370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B127E-354B-8443-8ED5-72B1780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27ACD-A58A-7F40-848C-6B5E3BD1E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22437"/>
            <a:ext cx="7924800" cy="4754563"/>
          </a:xfrm>
        </p:spPr>
        <p:txBody>
          <a:bodyPr>
            <a:normAutofit/>
          </a:bodyPr>
          <a:lstStyle/>
          <a:p>
            <a:r>
              <a:rPr lang="en-US" dirty="0"/>
              <a:t>Opportunity to provide context to key areas of your dossier</a:t>
            </a:r>
          </a:p>
          <a:p>
            <a:pPr lvl="1"/>
            <a:r>
              <a:rPr lang="en-US" sz="2400" b="1" dirty="0"/>
              <a:t>AOC</a:t>
            </a:r>
          </a:p>
          <a:p>
            <a:pPr lvl="1"/>
            <a:r>
              <a:rPr lang="en-US" sz="2400" dirty="0"/>
              <a:t>Clinical activities</a:t>
            </a:r>
          </a:p>
          <a:p>
            <a:pPr lvl="1"/>
            <a:r>
              <a:rPr lang="en-US" sz="2400" dirty="0"/>
              <a:t>Teaching (learner populations, philosophy, successes and innovations)</a:t>
            </a:r>
          </a:p>
          <a:p>
            <a:pPr lvl="1"/>
            <a:r>
              <a:rPr lang="en-US" sz="2400" dirty="0"/>
              <a:t>Projects in progress</a:t>
            </a:r>
          </a:p>
          <a:p>
            <a:pPr lvl="1"/>
            <a:r>
              <a:rPr lang="en-US" sz="2400" dirty="0"/>
              <a:t>Overall goals</a:t>
            </a:r>
          </a:p>
          <a:p>
            <a:r>
              <a:rPr lang="en-US" dirty="0"/>
              <a:t>Same Personal Statement is used in EDB provided to Academic Programs Evaluation Committee and in the final dossier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5BA9C-EDCA-A44C-88A0-A339D5038DF1}"/>
              </a:ext>
            </a:extLst>
          </p:cNvPr>
          <p:cNvSpPr txBox="1"/>
          <p:nvPr/>
        </p:nvSpPr>
        <p:spPr>
          <a:xfrm>
            <a:off x="685800" y="6400800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QUESTIONS DURING SESSION? </a:t>
            </a:r>
            <a:r>
              <a:rPr lang="en-US" b="1" dirty="0" err="1"/>
              <a:t>staitano@upenn.edu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5628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B127E-354B-8443-8ED5-72B1780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Statement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5AD84FD-B1B0-A148-BDB8-F61E1686F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b="45939"/>
          <a:stretch/>
        </p:blipFill>
        <p:spPr>
          <a:xfrm>
            <a:off x="1161930" y="1481425"/>
            <a:ext cx="7258964" cy="475456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4D9EF6-7C07-FE46-88BB-4BB8B50B402B}"/>
              </a:ext>
            </a:extLst>
          </p:cNvPr>
          <p:cNvSpPr txBox="1"/>
          <p:nvPr/>
        </p:nvSpPr>
        <p:spPr>
          <a:xfrm>
            <a:off x="1171118" y="5943600"/>
            <a:ext cx="724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https://www.med.upenn.edu/fapd/docurepo/personal-statement-academic-clinician-and-academic-clinician-part-time.html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9515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48DD9-127E-094A-A90D-833A76CD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Seeking Further Help and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0624C-BD8A-F04E-B15D-83873E7B4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Mentors, Divisional and Departmental Leadership</a:t>
            </a:r>
          </a:p>
          <a:p>
            <a:r>
              <a:rPr lang="en-US" sz="2800" dirty="0"/>
              <a:t>Senior AC Faculty in your Division or Department</a:t>
            </a:r>
          </a:p>
          <a:p>
            <a:r>
              <a:rPr lang="en-US" sz="2800" dirty="0"/>
              <a:t>Department Academic Affairs Staff</a:t>
            </a:r>
          </a:p>
          <a:p>
            <a:r>
              <a:rPr lang="en-US" sz="2800" dirty="0"/>
              <a:t>Department Education Officers</a:t>
            </a:r>
          </a:p>
          <a:p>
            <a:r>
              <a:rPr lang="en-US" sz="2800" dirty="0"/>
              <a:t>AC Advisory Committee Members</a:t>
            </a:r>
          </a:p>
          <a:p>
            <a:r>
              <a:rPr lang="en-US" sz="2800" dirty="0"/>
              <a:t>PSOM Resources (FAPD and FLPD websites)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E2272-6CDC-9840-8993-81F50F3EA522}"/>
              </a:ext>
            </a:extLst>
          </p:cNvPr>
          <p:cNvSpPr txBox="1"/>
          <p:nvPr/>
        </p:nvSpPr>
        <p:spPr>
          <a:xfrm>
            <a:off x="685800" y="6400800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QUESTIONS DURING SESSION? </a:t>
            </a:r>
            <a:r>
              <a:rPr lang="en-US" b="1" dirty="0" err="1"/>
              <a:t>staitano@upenn.edu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3837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FF162-F843-574E-B879-EB933FC4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Academic Clinician Advisory Committee</a:t>
            </a:r>
            <a:br>
              <a:rPr lang="en-US" dirty="0"/>
            </a:br>
            <a:r>
              <a:rPr lang="en-US" dirty="0"/>
              <a:t>2019 - 2020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A3185C-D967-6A4F-A993-441DE30EF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92248"/>
            <a:ext cx="3962400" cy="5365752"/>
          </a:xfrm>
        </p:spPr>
      </p:pic>
    </p:spTree>
    <p:extLst>
      <p:ext uri="{BB962C8B-B14F-4D97-AF65-F5344CB8AC3E}">
        <p14:creationId xmlns:p14="http://schemas.microsoft.com/office/powerpoint/2010/main" val="1010434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DACE5-948F-AA4F-9157-66011EC0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ADVANCE: PSOM FLPD Website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08DBBA-7505-C347-8605-F53662696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8437386" cy="38862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1AB67F-90AC-F140-A918-8A77BE92835A}"/>
              </a:ext>
            </a:extLst>
          </p:cNvPr>
          <p:cNvSpPr txBox="1"/>
          <p:nvPr/>
        </p:nvSpPr>
        <p:spPr>
          <a:xfrm>
            <a:off x="685800" y="6400800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QUESTIONS DURING SESSION? </a:t>
            </a:r>
            <a:r>
              <a:rPr lang="en-US" b="1" dirty="0" err="1"/>
              <a:t>staitano@upenn.edu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1315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DF61-AF8F-D447-906F-9A8BD42F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AC: Strengths of the Track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C3CF9-E8E6-6A4D-8934-4DC57929E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22437"/>
            <a:ext cx="7772400" cy="46021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 home for gifted clinicians and teachers who make these domains the major focus of their careers</a:t>
            </a:r>
          </a:p>
          <a:p>
            <a:r>
              <a:rPr lang="en-US" sz="2800" dirty="0"/>
              <a:t>Allows recognition of the breadth of skills and variety of talents that exists at PSOM</a:t>
            </a:r>
          </a:p>
          <a:p>
            <a:r>
              <a:rPr lang="en-US" sz="2800" dirty="0"/>
              <a:t>Flexibility for career development over time</a:t>
            </a:r>
          </a:p>
          <a:p>
            <a:r>
              <a:rPr lang="en-US" sz="2800" dirty="0"/>
              <a:t>Lack of mandatory time limits for promotion</a:t>
            </a:r>
          </a:p>
          <a:p>
            <a:r>
              <a:rPr lang="en-US" sz="2800" dirty="0"/>
              <a:t>Allows an academically focused career for teachers and clinicians</a:t>
            </a:r>
          </a:p>
        </p:txBody>
      </p:sp>
    </p:spTree>
    <p:extLst>
      <p:ext uri="{BB962C8B-B14F-4D97-AF65-F5344CB8AC3E}">
        <p14:creationId xmlns:p14="http://schemas.microsoft.com/office/powerpoint/2010/main" val="178940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87B1-6BC6-B941-B21A-E1FFF0697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0BAEE-12FA-4741-A25F-671E189A6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Newest, fastest growing and largest faculty track</a:t>
            </a:r>
          </a:p>
          <a:p>
            <a:r>
              <a:rPr lang="en-US" sz="2800" dirty="0"/>
              <a:t>A track for committed clinicians and educators</a:t>
            </a:r>
          </a:p>
          <a:p>
            <a:r>
              <a:rPr lang="en-US" sz="2800" dirty="0"/>
              <a:t>AOC allows us to develop our interests, become experts and share that expertise; promotes us as leaders</a:t>
            </a:r>
          </a:p>
          <a:p>
            <a:r>
              <a:rPr lang="en-US" sz="2800" dirty="0"/>
              <a:t>AOC encourages divisional and departmental leadership to invest in our growth in these areas</a:t>
            </a:r>
          </a:p>
          <a:p>
            <a:r>
              <a:rPr lang="en-US" sz="2800" dirty="0"/>
              <a:t>Allows for recognition of a diverse and exceedingly talented group of faculty</a:t>
            </a:r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5FAEC9-EB33-5F44-B4DF-2F6CFA852086}"/>
              </a:ext>
            </a:extLst>
          </p:cNvPr>
          <p:cNvSpPr txBox="1"/>
          <p:nvPr/>
        </p:nvSpPr>
        <p:spPr>
          <a:xfrm>
            <a:off x="685800" y="6400800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QUESTIONS DURING SESSION? </a:t>
            </a:r>
            <a:r>
              <a:rPr lang="en-US" b="1" dirty="0" err="1"/>
              <a:t>staitano@upenn.edu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1514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FD20-652D-5140-8CC8-DA0CF8AB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your AOC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3A707-A8BF-9C47-8B9B-908EA707C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i="1" dirty="0"/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DB87D-CBF8-C841-A3AF-AD9FB421DFF6}"/>
              </a:ext>
            </a:extLst>
          </p:cNvPr>
          <p:cNvSpPr txBox="1"/>
          <p:nvPr/>
        </p:nvSpPr>
        <p:spPr>
          <a:xfrm>
            <a:off x="685800" y="6400800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QUESTIONS DURING SESSION? </a:t>
            </a:r>
            <a:r>
              <a:rPr lang="en-US" b="1" dirty="0" err="1"/>
              <a:t>staitano@upenn.edu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055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D68A-0623-574D-8C13-781D971A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Academic Clinician Track:</a:t>
            </a:r>
            <a:br>
              <a:rPr lang="en-US" dirty="0"/>
            </a:br>
            <a:r>
              <a:rPr lang="en-US" dirty="0"/>
              <a:t>General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4E3DD-129E-2747-BB70-3933BCACA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22437"/>
            <a:ext cx="7924800" cy="4602163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The allocation of an Academic Clinician’s time is determined by the department chair (or designee) in light of the strategic and programmatic needs of the department and school.  </a:t>
            </a:r>
          </a:p>
          <a:p>
            <a:r>
              <a:rPr lang="en-US" sz="2600" dirty="0"/>
              <a:t>Typically, Academic Clinicians will spend about 90% of their time engaged in clinical work with the balance of their time engaged in teaching and other local activities. </a:t>
            </a:r>
          </a:p>
          <a:p>
            <a:pPr lvl="1"/>
            <a:r>
              <a:rPr lang="en-US" sz="2600" dirty="0"/>
              <a:t>These percentages may be adjusted to accommodate the performance of administrative or educational duties as well as engagement in clinical research including trials activities.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52E7A-D05F-BC4C-AECA-D37A7A35AE9B}"/>
              </a:ext>
            </a:extLst>
          </p:cNvPr>
          <p:cNvSpPr txBox="1"/>
          <p:nvPr/>
        </p:nvSpPr>
        <p:spPr>
          <a:xfrm>
            <a:off x="685800" y="6400800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QUESTIONS DURING SESSION? </a:t>
            </a:r>
            <a:r>
              <a:rPr lang="en-US" b="1" dirty="0" err="1"/>
              <a:t>staitano@upenn.edu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435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D68A-0623-574D-8C13-781D971A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3200" dirty="0"/>
              <a:t>AC Track: Appointment and Promotion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4E3DD-129E-2747-BB70-3933BCACA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22437"/>
            <a:ext cx="7924800" cy="4602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The major criteria for appointment, reappointment and promotion for Academic Clinicians are:</a:t>
            </a:r>
          </a:p>
          <a:p>
            <a:pPr lvl="1"/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Excellence in clinical care </a:t>
            </a:r>
          </a:p>
          <a:p>
            <a:pPr lvl="1"/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Excellence in teaching </a:t>
            </a:r>
          </a:p>
          <a:p>
            <a:pPr lvl="1"/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Excellence in the candidate’s selected area of concentration (AOC)</a:t>
            </a:r>
          </a:p>
          <a:p>
            <a:pPr lvl="1"/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Sustained professionalism</a:t>
            </a:r>
          </a:p>
          <a:p>
            <a:pPr marL="0" indent="0">
              <a:buNone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The AC Advisory Committee to CoAP weighs the evidence </a:t>
            </a:r>
          </a:p>
          <a:p>
            <a:pPr marL="0" indent="0" algn="ctr"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hlinkClick r:id="rId2"/>
              </a:rPr>
              <a:t>http://www.med.upenn.edu/flpd/metrics-for-promotion-(academic-clinician).html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ACBB6-F5E8-FC4C-BC09-408C78179774}"/>
              </a:ext>
            </a:extLst>
          </p:cNvPr>
          <p:cNvSpPr txBox="1"/>
          <p:nvPr/>
        </p:nvSpPr>
        <p:spPr>
          <a:xfrm>
            <a:off x="685800" y="6400800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QUESTIONS DURING SESSION? </a:t>
            </a:r>
            <a:r>
              <a:rPr lang="en-US" b="1" dirty="0" err="1"/>
              <a:t>staitano@upenn.edu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534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Criteria for Reappointment and Promotion for AC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0111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Promotion to Associate Professor</a:t>
            </a:r>
          </a:p>
          <a:p>
            <a:pPr lvl="1"/>
            <a:r>
              <a:rPr lang="en-US" dirty="0"/>
              <a:t>Have completed 6 academic years in track (after 2</a:t>
            </a:r>
            <a:r>
              <a:rPr lang="en-US" baseline="30000" dirty="0"/>
              <a:t>nd</a:t>
            </a:r>
            <a:r>
              <a:rPr lang="en-US" dirty="0"/>
              <a:t> reappointment)</a:t>
            </a:r>
          </a:p>
          <a:p>
            <a:pPr lvl="1"/>
            <a:r>
              <a:rPr lang="en-US" dirty="0"/>
              <a:t>Sustained evidence of professionalism</a:t>
            </a:r>
          </a:p>
          <a:p>
            <a:pPr lvl="1"/>
            <a:r>
              <a:rPr lang="en-US" dirty="0"/>
              <a:t>Teaching Excellence </a:t>
            </a:r>
          </a:p>
          <a:p>
            <a:pPr lvl="1"/>
            <a:r>
              <a:rPr lang="en-US" dirty="0"/>
              <a:t>Clinical Excellence </a:t>
            </a:r>
          </a:p>
          <a:p>
            <a:pPr lvl="1"/>
            <a:r>
              <a:rPr lang="en-US" b="1" dirty="0"/>
              <a:t>Have developed area of concentration (broadly defined)</a:t>
            </a:r>
          </a:p>
          <a:p>
            <a:pPr>
              <a:spcBef>
                <a:spcPts val="600"/>
              </a:spcBef>
            </a:pPr>
            <a:r>
              <a:rPr lang="en-US" dirty="0"/>
              <a:t>Promotion to Professor</a:t>
            </a:r>
          </a:p>
          <a:p>
            <a:pPr lvl="1"/>
            <a:r>
              <a:rPr lang="en-US" dirty="0"/>
              <a:t>At least 5 years at the Associate level (after reappointment)</a:t>
            </a:r>
          </a:p>
          <a:p>
            <a:pPr lvl="1"/>
            <a:r>
              <a:rPr lang="en-US" dirty="0"/>
              <a:t>Sustained evidence of professionalism</a:t>
            </a:r>
          </a:p>
          <a:p>
            <a:pPr lvl="1"/>
            <a:r>
              <a:rPr lang="en-US" dirty="0"/>
              <a:t>Teaching Excellence </a:t>
            </a:r>
          </a:p>
          <a:p>
            <a:pPr lvl="1"/>
            <a:r>
              <a:rPr lang="en-US" dirty="0"/>
              <a:t>Clinical Excellence </a:t>
            </a:r>
          </a:p>
          <a:p>
            <a:pPr lvl="1"/>
            <a:r>
              <a:rPr lang="en-US" b="1" dirty="0"/>
              <a:t>Accomplishment in area of concentration (broadly defined)</a:t>
            </a:r>
          </a:p>
          <a:p>
            <a:pPr lvl="1"/>
            <a:r>
              <a:rPr lang="en-US" b="1" dirty="0"/>
              <a:t>Reputation (clinical/AOC) beyond primary practice site</a:t>
            </a:r>
          </a:p>
          <a:p>
            <a:pPr marL="457200" lvl="1" indent="0" algn="ctr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221115-2644-744E-9700-B0D254330671}"/>
              </a:ext>
            </a:extLst>
          </p:cNvPr>
          <p:cNvSpPr txBox="1"/>
          <p:nvPr/>
        </p:nvSpPr>
        <p:spPr>
          <a:xfrm>
            <a:off x="914400" y="6475511"/>
            <a:ext cx="655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http://www.med.upenn.edu/flpd/metrics-for-promotion-(academic-clinician).html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676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D569-1EBA-484C-83A0-14E44C3F4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Area of Concentration (AOC)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7E82C-3D18-9247-BA73-03B37D56C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80010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Candidates will identify an area of concentration; AOC represents a depth and focus chosen by the individual</a:t>
            </a:r>
          </a:p>
          <a:p>
            <a:r>
              <a:rPr lang="en-US" dirty="0"/>
              <a:t>May be clinical or nonclinical:</a:t>
            </a:r>
          </a:p>
          <a:p>
            <a:pPr lvl="1"/>
            <a:r>
              <a:rPr lang="en-US" sz="2400" dirty="0"/>
              <a:t>Clinical expertise or specialization and leadership, or</a:t>
            </a:r>
          </a:p>
          <a:p>
            <a:pPr lvl="1"/>
            <a:r>
              <a:rPr lang="en-US" sz="2400" dirty="0"/>
              <a:t>Education, community service, advocacy, quality and safety, health policy, global health, diversity and inclusion</a:t>
            </a:r>
          </a:p>
          <a:p>
            <a:r>
              <a:rPr lang="en-US" dirty="0"/>
              <a:t>Required for all actions at Associate and Full Professor Ranks and reappointments from the 2</a:t>
            </a:r>
            <a:r>
              <a:rPr lang="en-US" baseline="30000" dirty="0"/>
              <a:t>nd</a:t>
            </a:r>
            <a:r>
              <a:rPr lang="en-US" dirty="0"/>
              <a:t> reappointment on at the rank of Assistant Professor (</a:t>
            </a:r>
            <a:r>
              <a:rPr lang="en-US" dirty="0">
                <a:solidFill>
                  <a:srgbClr val="C00000"/>
                </a:solidFill>
              </a:rPr>
              <a:t>should be noted on reappointment and promotion materials</a:t>
            </a:r>
            <a:r>
              <a:rPr lang="en-US" dirty="0">
                <a:solidFill>
                  <a:srgbClr val="000161"/>
                </a:solidFill>
              </a:rPr>
              <a:t>)</a:t>
            </a:r>
            <a:endParaRPr lang="en-US" dirty="0"/>
          </a:p>
          <a:p>
            <a:r>
              <a:rPr lang="en-US" dirty="0"/>
              <a:t>Contributions and excellence at the local level (Associate Professor) or beyond local practice site (Professor)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FBD2CE-247E-924F-8299-CA97ECB6AB15}"/>
              </a:ext>
            </a:extLst>
          </p:cNvPr>
          <p:cNvSpPr txBox="1"/>
          <p:nvPr/>
        </p:nvSpPr>
        <p:spPr>
          <a:xfrm>
            <a:off x="685800" y="6400800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QUESTIONS DURING SESSION? </a:t>
            </a:r>
            <a:r>
              <a:rPr lang="en-US" b="1" dirty="0" err="1"/>
              <a:t>staitano@upenn.edu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156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Strategy for Success in Academic Medicine</a:t>
            </a:r>
            <a:br>
              <a:rPr lang="en-US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510539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Know your role – what is expected of you (Academic Plan) </a:t>
            </a:r>
          </a:p>
          <a:p>
            <a:pPr>
              <a:spcBef>
                <a:spcPts val="1200"/>
              </a:spcBef>
            </a:pPr>
            <a:r>
              <a:rPr lang="en-US" dirty="0"/>
              <a:t>Identify mentors who understand your personal career goals, what you are passionate about and Penn’s expectations; then be an engaged mentee!</a:t>
            </a:r>
          </a:p>
          <a:p>
            <a:pPr>
              <a:spcBef>
                <a:spcPts val="1200"/>
              </a:spcBef>
            </a:pPr>
            <a:r>
              <a:rPr lang="en-US" dirty="0"/>
              <a:t>Be organized</a:t>
            </a:r>
          </a:p>
          <a:p>
            <a:pPr>
              <a:spcBef>
                <a:spcPts val="1200"/>
              </a:spcBef>
            </a:pPr>
            <a:r>
              <a:rPr lang="en-US" dirty="0"/>
              <a:t>Find your passion – clinically</a:t>
            </a:r>
          </a:p>
          <a:p>
            <a:pPr>
              <a:spcBef>
                <a:spcPts val="1200"/>
              </a:spcBef>
            </a:pPr>
            <a:r>
              <a:rPr lang="en-US" dirty="0"/>
              <a:t>Find you passion – teaching (develop your niche); teach content you know in domains you enjoy </a:t>
            </a:r>
          </a:p>
          <a:p>
            <a:pPr>
              <a:spcBef>
                <a:spcPts val="1200"/>
              </a:spcBef>
            </a:pPr>
            <a:r>
              <a:rPr lang="en-US" dirty="0"/>
              <a:t>Be a good citizen; follow through and do a good job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D3127-2CA6-714D-8BD1-001DA1E34ACA}"/>
              </a:ext>
            </a:extLst>
          </p:cNvPr>
          <p:cNvSpPr txBox="1"/>
          <p:nvPr/>
        </p:nvSpPr>
        <p:spPr>
          <a:xfrm>
            <a:off x="685800" y="6400800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QUESTIONS DURING SESSION? </a:t>
            </a:r>
            <a:r>
              <a:rPr lang="en-US" b="1" dirty="0" err="1"/>
              <a:t>staitano@upenn.edu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812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4886-AFA3-A240-8715-A6024DF45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28DEE-7541-3A48-93FF-78F7A9AED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22437"/>
            <a:ext cx="8001000" cy="4678363"/>
          </a:xfrm>
        </p:spPr>
        <p:txBody>
          <a:bodyPr>
            <a:normAutofit/>
          </a:bodyPr>
          <a:lstStyle/>
          <a:p>
            <a:r>
              <a:rPr lang="en-US" dirty="0"/>
              <a:t>Take care of patients you like to care for; develop your niche</a:t>
            </a:r>
          </a:p>
          <a:p>
            <a:r>
              <a:rPr lang="en-US" dirty="0"/>
              <a:t>Stay current clinically</a:t>
            </a:r>
          </a:p>
          <a:p>
            <a:r>
              <a:rPr lang="en-US" dirty="0"/>
              <a:t>Get to know your patients and families</a:t>
            </a:r>
          </a:p>
          <a:p>
            <a:r>
              <a:rPr lang="en-US" dirty="0"/>
              <a:t>If there is a need in your department or division consider how you can help address it</a:t>
            </a:r>
          </a:p>
          <a:p>
            <a:r>
              <a:rPr lang="en-US" dirty="0"/>
              <a:t>Be responsive: patients, families, colleagues, staff</a:t>
            </a:r>
          </a:p>
          <a:p>
            <a:r>
              <a:rPr lang="en-US" dirty="0"/>
              <a:t>Find joy in your work and embrace the privilege of caring for patients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A2E5E0-A29D-3548-9E4E-7260F0DFD9C9}"/>
              </a:ext>
            </a:extLst>
          </p:cNvPr>
          <p:cNvSpPr txBox="1"/>
          <p:nvPr/>
        </p:nvSpPr>
        <p:spPr>
          <a:xfrm>
            <a:off x="685800" y="6400800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QUESTIONS DURING SESSION? </a:t>
            </a:r>
            <a:r>
              <a:rPr lang="en-US" b="1" dirty="0" err="1"/>
              <a:t>staitano@upenn.edu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285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B31B3-0931-5E4B-BC17-4F9E59DE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4508E-C653-9143-A29B-9BE320A38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4000"/>
            <a:ext cx="7924800" cy="5029200"/>
          </a:xfrm>
        </p:spPr>
        <p:txBody>
          <a:bodyPr>
            <a:normAutofit/>
          </a:bodyPr>
          <a:lstStyle/>
          <a:p>
            <a:r>
              <a:rPr lang="en-US" dirty="0"/>
              <a:t>Embrace teaching; be an enthusiastic teacher</a:t>
            </a:r>
          </a:p>
          <a:p>
            <a:r>
              <a:rPr lang="en-US" dirty="0"/>
              <a:t>Find your niche – what do you have to contribute</a:t>
            </a:r>
          </a:p>
          <a:p>
            <a:r>
              <a:rPr lang="en-US" dirty="0"/>
              <a:t>Don’t be afraid of TED – look at your data and learn from it</a:t>
            </a:r>
          </a:p>
          <a:p>
            <a:r>
              <a:rPr lang="en-US" dirty="0"/>
              <a:t>Accept opportunities, follow through, do a good job</a:t>
            </a:r>
          </a:p>
          <a:p>
            <a:r>
              <a:rPr lang="en-US" dirty="0"/>
              <a:t>Teach trainees you respect and in whom you see potential </a:t>
            </a:r>
          </a:p>
          <a:p>
            <a:r>
              <a:rPr lang="en-US" dirty="0"/>
              <a:t>Share the privilege and love you have for providing outstanding care with the next generation of our colleagues</a:t>
            </a:r>
          </a:p>
          <a:p>
            <a:r>
              <a:rPr lang="en-US" dirty="0"/>
              <a:t>Foster the careers of others (be an engaged mentor)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73048-0F99-814C-B6B9-5F2F6B520194}"/>
              </a:ext>
            </a:extLst>
          </p:cNvPr>
          <p:cNvSpPr txBox="1"/>
          <p:nvPr/>
        </p:nvSpPr>
        <p:spPr>
          <a:xfrm>
            <a:off x="685800" y="6400800"/>
            <a:ext cx="517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QUESTIONS DURING SESSION? </a:t>
            </a:r>
            <a:r>
              <a:rPr lang="en-US" b="1" dirty="0" err="1"/>
              <a:t>staitano@upenn.edu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2034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7610</TotalTime>
  <Words>1659</Words>
  <Application>Microsoft Macintosh PowerPoint</Application>
  <PresentationFormat>On-screen Show (4:3)</PresentationFormat>
  <Paragraphs>203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Strategies for Success on the Academic Clinician Track: Building Your Area of Concentration</vt:lpstr>
      <vt:lpstr>The Academic Clinician Track</vt:lpstr>
      <vt:lpstr>The Academic Clinician Track: General Principles</vt:lpstr>
      <vt:lpstr>AC Track: Appointment and Promotion Criteria</vt:lpstr>
      <vt:lpstr>Criteria for Reappointment and Promotion for AC Reviews</vt:lpstr>
      <vt:lpstr>Area of Concentration (AOC)</vt:lpstr>
      <vt:lpstr>General Strategy for Success in Academic Medicine </vt:lpstr>
      <vt:lpstr>Clinical Success</vt:lpstr>
      <vt:lpstr>Teaching Success</vt:lpstr>
      <vt:lpstr>Area of Concentration</vt:lpstr>
      <vt:lpstr>Area of Concentration</vt:lpstr>
      <vt:lpstr>Developing an AOC (AOCs?)</vt:lpstr>
      <vt:lpstr>Developing an AOC (AOCs?)</vt:lpstr>
      <vt:lpstr>AOCs for Recently Promoted Faculty</vt:lpstr>
      <vt:lpstr>AOCs for Recently Promoted Faculty</vt:lpstr>
      <vt:lpstr>Demonstrating Excellence in AOC</vt:lpstr>
      <vt:lpstr>Excellence in Area of Concentration</vt:lpstr>
      <vt:lpstr>Documenting your AOC</vt:lpstr>
      <vt:lpstr>Peer References</vt:lpstr>
      <vt:lpstr>Personal Statement</vt:lpstr>
      <vt:lpstr>Personal Statement</vt:lpstr>
      <vt:lpstr>Seeking Further Help and Advice</vt:lpstr>
      <vt:lpstr>Academic Clinician Advisory Committee 2019 - 2020</vt:lpstr>
      <vt:lpstr>ADVANCE: PSOM FLPD Website</vt:lpstr>
      <vt:lpstr>AC: Strengths of the Track</vt:lpstr>
      <vt:lpstr>Summary</vt:lpstr>
      <vt:lpstr>Building your AOC</vt:lpstr>
    </vt:vector>
  </TitlesOfParts>
  <Company>The Children's Hospital of Philadelphia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Gail Slap</dc:creator>
  <cp:lastModifiedBy>Microsoft Office User</cp:lastModifiedBy>
  <cp:revision>563</cp:revision>
  <dcterms:created xsi:type="dcterms:W3CDTF">2012-10-31T03:04:12Z</dcterms:created>
  <dcterms:modified xsi:type="dcterms:W3CDTF">2020-01-08T16:54:37Z</dcterms:modified>
</cp:coreProperties>
</file>